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410" r:id="rId5"/>
    <p:sldId id="383" r:id="rId6"/>
    <p:sldId id="411" r:id="rId7"/>
    <p:sldId id="397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9" r:id="rId23"/>
    <p:sldId id="409" r:id="rId24"/>
    <p:sldId id="389" r:id="rId25"/>
    <p:sldId id="391" r:id="rId26"/>
    <p:sldId id="412" r:id="rId27"/>
    <p:sldId id="408" r:id="rId28"/>
    <p:sldId id="407" r:id="rId29"/>
    <p:sldId id="406" r:id="rId30"/>
    <p:sldId id="405" r:id="rId31"/>
    <p:sldId id="404" r:id="rId32"/>
    <p:sldId id="403" r:id="rId33"/>
    <p:sldId id="398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24/03/2025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24/03/2025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F0B4C-FB5B-02C0-D3C5-C7D65565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9070E6-6ECB-91F2-60F2-50710B7FF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B10CF3-6D7E-9BE7-1CFB-2425B80CC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4D773A-DEB8-2F11-F097-CD7883045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9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19DE-D449-0DAA-FC82-263227A3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D0A5AE-AF9A-69F0-0D5C-45C56FF64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F1B2AB-FEAC-D69D-6AA2-CC62CDAB4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B9DA1-1A39-A407-E441-6F7C47F45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3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F943-B657-2369-ABDF-45D46972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3E44AE-E588-74DA-0C64-7C50392FF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C34273-020F-F79E-55AF-735ACCD67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A06A4B-660E-5917-9180-54685A1D8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02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0426-BE0D-7FD1-35F1-2890C95E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37F8DA0-C3A6-5768-86DD-2B88850CF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A79DC5-0FA2-1C00-EB10-A5D38B79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D87375-6A57-ABD9-C888-9F275C5FB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49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8F03-2793-BAF9-D6A9-F2AC4642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3199BF-3557-03FF-D9DD-285DB479F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7885AC-8483-8123-CE88-DD65652E8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0291A0-BC44-1631-0A52-65B4FD965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11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2758A-6838-5B91-E135-2BBB69BD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C89DB0-2C06-93B9-4D05-2F542800F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66BEC5-5B39-FC83-892E-1D614935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FB875E-1C08-0028-307B-42F82EDFD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9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7ED1-2AC0-47A8-AA43-5F7F610A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9E61F0-69DD-56FF-26BB-A5E5089BE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E7BA18-4C11-24A7-6840-5681123A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3267B2-A26B-A362-53FF-27259C6E9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8791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3BCA-8617-C802-21E1-E4ADD1A7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A3CE6D-B904-37A7-A08B-741F7BC93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6ABF56-AA32-2FD3-68B0-17D670FD5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B795A-2A89-780D-C0F1-0E16C8DED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372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E2335-47E4-80F1-6C84-676F1216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F0B703-CB09-0642-ED42-8B5C7A8EF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A517FB-EDB6-F6E5-9BC4-72E9F37E1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A8F1FD-8263-3614-A1EA-9703A12A6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253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F50-072A-B824-4E4E-06376581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6D34F1-14A8-69A6-E3C6-0EEACE01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AC25BA-671F-01FD-A9FC-78C426FD0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64C42A-94D6-2409-4BAB-52F7D4139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34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2EA7-4A28-6477-2EF5-1E3A9078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97A62-C616-B27F-32EE-99873E04B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DDC058-CCB8-B344-D2D0-B514B5ECE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FF116-1535-B2B9-BB4F-CDB245889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2802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E6AE-5CD2-DF6C-59F2-0A428AC0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05D854-C803-BF50-C52A-A5E09B679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755322-7DF2-5766-011A-C7A3C3439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899867-21E1-FBF4-1119-42258217C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820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AE7D-C791-3406-49F8-95BB506BD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A203DD-977A-FE4A-2C44-F9BB08D57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56A0C33-D530-713B-BA51-1488D2DAE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17703A-CE94-0723-1811-FAAE253E7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A87D-35AD-3AEB-D9BF-8DB166EF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2ADFC5-8309-0AF9-32A8-B624F8C3C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52587D-3953-5A70-8B5D-EF05CC07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316F1-D895-FA9D-0CD2-EE4444E55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15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DD731-7CE8-B4CE-3FCA-EA8765D1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FD4EC7-40D9-E1A1-8643-43D338EFC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8231E0-360A-0F65-3C01-A48E0EC4A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A6620F-E1FD-5DBB-5DE6-5CD8BA98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3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BAA-2016-1695-5460-6D894053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CAF73E-2368-B97B-B559-B3B60421A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9FBCF1-42F1-EBCD-0BF8-0F036FF79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4EE620-FC15-4B8F-7B95-0F3E5CE20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73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7AB6-88C8-6A9F-FC86-EB84CE70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A9031E-12DA-989F-3D3D-BCB892587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DB01F8-9C68-0852-0DF0-B0342AD98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9C73BD-BA57-8BAA-ADBD-243CAFC0D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1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CLASIFICACIÓN SUPERVISADA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30346AD-C70B-0E08-8B64-E765DBE86B48}"/>
              </a:ext>
            </a:extLst>
          </p:cNvPr>
          <p:cNvSpPr txBox="1">
            <a:spLocks/>
          </p:cNvSpPr>
          <p:nvPr/>
        </p:nvSpPr>
        <p:spPr>
          <a:xfrm>
            <a:off x="6299835" y="5574905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Edgar Fuentes Lamigueiro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Sabela Yáñez López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035CE1E-7D21-3FE6-6A68-9FDF3F7DB331}"/>
              </a:ext>
            </a:extLst>
          </p:cNvPr>
          <p:cNvSpPr txBox="1">
            <a:spLocks/>
          </p:cNvSpPr>
          <p:nvPr/>
        </p:nvSpPr>
        <p:spPr>
          <a:xfrm>
            <a:off x="6309904" y="4203304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Máster en Informática Industrial y Robótica </a:t>
            </a:r>
          </a:p>
          <a:p>
            <a:pPr marL="0" indent="0" algn="r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Python Introductorio / Visión Artificial I / Aprendizaje Automático I 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7E05F-6286-6816-F678-5756C08E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3ABC838-24AD-31D7-5942-5AF39F929C92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B557A-13B4-4FE4-1F99-0028D625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KNN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F4668-6BB6-91A9-77D1-0D05BF682B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5502" y="3204632"/>
            <a:ext cx="3778098" cy="44873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con PCA = 30 y N = 7</a:t>
            </a:r>
          </a:p>
        </p:txBody>
      </p:sp>
      <p:pic>
        <p:nvPicPr>
          <p:cNvPr id="7" name="Imagen 6" descr="Imagen de la pantalla de un celular con texto e imágenes de una flor&#10;&#10;El contenido generado por IA puede ser incorrecto.">
            <a:extLst>
              <a:ext uri="{FF2B5EF4-FFF2-40B4-BE49-F238E27FC236}">
                <a16:creationId xmlns:a16="http://schemas.microsoft.com/office/drawing/2014/main" id="{50EBD6C6-0A9B-E120-6B75-FD49ECC7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82" y="2078999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9655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8AA6-40E0-A869-2811-49E2D1FD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157CD5E-4EF6-994A-DEBD-770E598EAF19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93CEBD-7BA0-DEE4-90AF-6B5DD60F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Árbol de decisión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F99BB-560D-B53A-EA5E-D1D9EF0B7E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FE433F-2E9F-F75E-C8F0-D79579A1CD0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</p:spTree>
    <p:extLst>
      <p:ext uri="{BB962C8B-B14F-4D97-AF65-F5344CB8AC3E}">
        <p14:creationId xmlns:p14="http://schemas.microsoft.com/office/powerpoint/2010/main" val="259234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56173-F00C-E86B-12F0-7DD55470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3533D2-FD86-7B83-E403-C5D3D2B37DB5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BD28E-1F0E-AEC1-37EB-F98099A6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Árbol de decisión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28B69-0E6E-7EDA-A273-96B0E21B49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1F93F4-476B-7BC8-D55F-4430C6A843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  <p:pic>
        <p:nvPicPr>
          <p:cNvPr id="7" name="Imagen 6" descr="Una captura de pantalla de un celular con la imagen de una flor amarilla&#10;&#10;El contenido generado por IA puede ser incorrecto.">
            <a:extLst>
              <a:ext uri="{FF2B5EF4-FFF2-40B4-BE49-F238E27FC236}">
                <a16:creationId xmlns:a16="http://schemas.microsoft.com/office/drawing/2014/main" id="{B0E42A6D-AD34-3D8E-B7FE-7B119B464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87" y="1121250"/>
            <a:ext cx="5675007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4BA538-04FD-8AEC-4C0D-53A715B0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86" y="4074282"/>
            <a:ext cx="5675007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226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1B5D-2D45-F965-D3AE-92B9C2D8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9A6BB16-D8B5-0906-25EA-DF4A05466E8E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DF65E-EBD3-A8E5-50F7-8E29FDC4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9C7E2A-9E50-7D11-112F-25A3694B717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93093" y="1007642"/>
            <a:ext cx="140581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9FC7258B-4230-73A6-A654-75E1488C1F72}"/>
              </a:ext>
            </a:extLst>
          </p:cNvPr>
          <p:cNvSpPr txBox="1">
            <a:spLocks/>
          </p:cNvSpPr>
          <p:nvPr/>
        </p:nvSpPr>
        <p:spPr>
          <a:xfrm>
            <a:off x="1556327" y="1007642"/>
            <a:ext cx="1793809" cy="44873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86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Base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CF457CAB-1D56-CA5E-9D8C-CBF3B1FBEFC8}"/>
              </a:ext>
            </a:extLst>
          </p:cNvPr>
          <p:cNvSpPr txBox="1">
            <a:spLocks/>
          </p:cNvSpPr>
          <p:nvPr/>
        </p:nvSpPr>
        <p:spPr>
          <a:xfrm>
            <a:off x="8841864" y="1007642"/>
            <a:ext cx="1793809" cy="44873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86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VGG16 + HOG</a:t>
            </a:r>
          </a:p>
        </p:txBody>
      </p:sp>
    </p:spTree>
    <p:extLst>
      <p:ext uri="{BB962C8B-B14F-4D97-AF65-F5344CB8AC3E}">
        <p14:creationId xmlns:p14="http://schemas.microsoft.com/office/powerpoint/2010/main" val="46466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E352B-7A24-0997-8E66-D9B30091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5DFA1B5-F6DB-8005-6F67-6BF862111D4A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96BDE3-A4F0-D0E2-5A8E-0F38B95F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0C136-F39A-E191-38BA-C7682AC2A4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Base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334879-E3E9-3D8C-123A-6291B16A04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1BD149-8EA8-860E-B42D-822513F6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72" y="1051011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Imagen 5" descr="Una captura de pantalla de un celular con texto e imágenes&#10;&#10;El contenido generado por IA puede ser incorrecto.">
            <a:extLst>
              <a:ext uri="{FF2B5EF4-FFF2-40B4-BE49-F238E27FC236}">
                <a16:creationId xmlns:a16="http://schemas.microsoft.com/office/drawing/2014/main" id="{3CAE088D-4FF5-E63D-8D2A-030B34C4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72" y="4074283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827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5FE9-2D14-19C7-42AA-921A223D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C4DF19D-5F87-EBA8-BB88-0C7BE6D4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70" y="2078999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0718E1-18E9-9641-EEFD-2B266661B3BA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E12AF-43B6-F6EC-D1EA-E15E4C81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D8EAC4-9B98-8F9E-BA60-AC990F8CFD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5502" y="3204632"/>
            <a:ext cx="3778098" cy="44873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con PCA = 30 y N = 7</a:t>
            </a:r>
          </a:p>
        </p:txBody>
      </p:sp>
    </p:spTree>
    <p:extLst>
      <p:ext uri="{BB962C8B-B14F-4D97-AF65-F5344CB8AC3E}">
        <p14:creationId xmlns:p14="http://schemas.microsoft.com/office/powerpoint/2010/main" val="18481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A5FC-023D-7559-1B16-ED85338A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1A6D80-C53B-6672-C6FC-595AA0F9F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comparativo</a:t>
            </a:r>
          </a:p>
        </p:txBody>
      </p:sp>
    </p:spTree>
    <p:extLst>
      <p:ext uri="{BB962C8B-B14F-4D97-AF65-F5344CB8AC3E}">
        <p14:creationId xmlns:p14="http://schemas.microsoft.com/office/powerpoint/2010/main" val="88801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18E3-6138-749C-F330-30F9EAC9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26B778C-4A15-150D-2A14-36F1C382AC14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06A33B-1FAA-995D-0BE1-BA55488B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Comparativo</a:t>
            </a:r>
          </a:p>
        </p:txBody>
      </p:sp>
      <p:pic>
        <p:nvPicPr>
          <p:cNvPr id="6" name="Imagen 5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6945C069-E227-7635-CBEC-889FB30E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27" y="868218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85725F36-DC2E-C1B8-3B34-77F3FD7F1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79" y="868218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145F8578-3F35-6BA0-BFF2-44A08CB0A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27" y="3846366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Imagen 14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189BE2AF-6C74-4464-AE5E-9E012A263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79" y="3846366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418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2A72-4692-7AF6-5228-2E3D0E73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2C075B6-E2E4-E800-DFC2-2381E046B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04491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F0E3D-40C8-54A3-3523-3A7CBBB9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F4DC1-74D3-8898-ADEB-F738F371B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AF76CC9-90E8-EF3F-227F-81180C46574F}"/>
              </a:ext>
            </a:extLst>
          </p:cNvPr>
          <p:cNvSpPr txBox="1">
            <a:spLocks/>
          </p:cNvSpPr>
          <p:nvPr/>
        </p:nvSpPr>
        <p:spPr>
          <a:xfrm>
            <a:off x="481758" y="-1121757"/>
            <a:ext cx="5486400" cy="32918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CLASIFICACIÓN SUPERVISADA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CCF80E64-17D7-F7ED-D2AB-DB12BF488397}"/>
              </a:ext>
            </a:extLst>
          </p:cNvPr>
          <p:cNvSpPr txBox="1">
            <a:spLocks/>
          </p:cNvSpPr>
          <p:nvPr/>
        </p:nvSpPr>
        <p:spPr>
          <a:xfrm>
            <a:off x="491827" y="4203304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Máster en Informática Industrial y Robótica 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Python Introductorio / Visión Artificial I / Aprendizaje Automático I 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7B659F0F-C1A8-D4C8-885C-36B8070AD84B}"/>
              </a:ext>
            </a:extLst>
          </p:cNvPr>
          <p:cNvSpPr txBox="1">
            <a:spLocks/>
          </p:cNvSpPr>
          <p:nvPr/>
        </p:nvSpPr>
        <p:spPr>
          <a:xfrm>
            <a:off x="6299835" y="5574905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Edgar Fuentes Lamigueiro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Sabela Yáñez López</a:t>
            </a:r>
          </a:p>
        </p:txBody>
      </p:sp>
    </p:spTree>
    <p:extLst>
      <p:ext uri="{BB962C8B-B14F-4D97-AF65-F5344CB8AC3E}">
        <p14:creationId xmlns:p14="http://schemas.microsoft.com/office/powerpoint/2010/main" val="327796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Técnicas de Aprendizaje Automática</a:t>
            </a:r>
          </a:p>
          <a:p>
            <a:pPr rtl="0"/>
            <a:r>
              <a:rPr lang="es-ES" dirty="0"/>
              <a:t>Técnicas de Extracción de Características</a:t>
            </a:r>
          </a:p>
          <a:p>
            <a:pPr rtl="0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Un primer plano de una planta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El poder de la comunicación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Superar el nerviosismo</a:t>
            </a:r>
          </a:p>
        </p:txBody>
      </p:sp>
      <p:pic>
        <p:nvPicPr>
          <p:cNvPr id="12" name="Marcador de posición de imagen 4" descr="Primer plano de un grano de madera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Estrategias para aumentar la confianza</a:t>
            </a: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Atraer al público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Mantenga el contacto visual con el público para crear una sensación de intimidad e implicación</a:t>
            </a:r>
          </a:p>
          <a:p>
            <a:pPr rtl="0"/>
            <a:r>
              <a:rPr lang="es-ES" dirty="0"/>
              <a:t>Teja historias cercanas en la presentación con narraciones que hacen que su mensaje sea fácil de recordar e impactante</a:t>
            </a:r>
          </a:p>
          <a:p>
            <a:pPr rtl="0"/>
            <a:r>
              <a:rPr lang="es-ES" dirty="0"/>
              <a:t>Fomente las preguntas y proporcione respuestas cuidadosas para mejorar la participación del público</a:t>
            </a:r>
          </a:p>
          <a:p>
            <a:pPr rtl="0"/>
            <a:r>
              <a:rPr lang="es-ES" dirty="0"/>
              <a:t>Use sondeos o encuestas en directo para recopilar opiniones del público, promover la participación y asegurarse de que el público se sienta implicado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1B5590-C323-2CC9-5FC3-53F5ED0B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762CD36-AA2C-0B9F-3853-00510E621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Selección de ayudas visuales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5CA040-4B94-EDEE-AD7A-954946021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Mejorar su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325379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entrega efectivas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651895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 trata de una herramienta eficaz para hablar en público. Implica cambiar el tono, el timbre y el volumen para transmitir emociones, enfatizar puntos y mantener el interés:</a:t>
            </a:r>
          </a:p>
          <a:p>
            <a:pPr lvl="1" rtl="0"/>
            <a:r>
              <a:rPr lang="es-ES" dirty="0"/>
              <a:t>Variación de tono</a:t>
            </a:r>
          </a:p>
          <a:p>
            <a:pPr lvl="1" rtl="0"/>
            <a:r>
              <a:rPr lang="es-ES" dirty="0"/>
              <a:t>Inflexión de tono</a:t>
            </a:r>
          </a:p>
          <a:p>
            <a:pPr lvl="1" rtl="0"/>
            <a:r>
              <a:rPr lang="es-ES" dirty="0"/>
              <a:t>Control de volumen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Un lenguaje corporal eficaz mejora el mensaje, lo que lo hace más impactante y fácil de recordar:</a:t>
            </a:r>
          </a:p>
          <a:p>
            <a:pPr lvl="1" rtl="0"/>
            <a:r>
              <a:rPr lang="es-ES"/>
              <a:t>Contacto visual significativo</a:t>
            </a:r>
          </a:p>
          <a:p>
            <a:pPr lvl="1" rtl="0"/>
            <a:r>
              <a:rPr lang="es-ES"/>
              <a:t>Gestos intencionados</a:t>
            </a:r>
          </a:p>
          <a:p>
            <a:pPr lvl="1" rtl="0"/>
            <a:r>
              <a:rPr lang="es-ES"/>
              <a:t>Mantener una buena pustura</a:t>
            </a:r>
          </a:p>
          <a:p>
            <a:pPr lvl="1" rtl="0"/>
            <a:r>
              <a:rPr lang="es-ES"/>
              <a:t>Controlar las expresiones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6" y="3499667"/>
            <a:ext cx="3776460" cy="254281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Navegar por las sesiones de Preguntas y respuestas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Conozca el material con antelación</a:t>
            </a:r>
          </a:p>
          <a:p>
            <a:pPr rtl="0"/>
            <a:r>
              <a:rPr lang="es-ES" dirty="0"/>
              <a:t>Anticípese a las preguntas frecuentes</a:t>
            </a:r>
          </a:p>
          <a:p>
            <a:pPr rtl="0"/>
            <a:r>
              <a:rPr lang="es-ES" dirty="0"/>
              <a:t>Ensaye sus respuestas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810595"/>
            <a:ext cx="4764751" cy="3319513"/>
          </a:xfrm>
        </p:spPr>
        <p:txBody>
          <a:bodyPr rtlCol="0">
            <a:normAutofit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Mantener la compostura durante la sesión de Preguntas y respuestas es esencial para proyectar confianza y autoridad. Tenga en cuenta las siguientes sugerencias para mantener la compostura:</a:t>
            </a:r>
          </a:p>
          <a:p>
            <a:pPr lvl="1" rtl="0"/>
            <a:r>
              <a:rPr lang="es-ES" dirty="0"/>
              <a:t>Mantenga la calma</a:t>
            </a:r>
          </a:p>
          <a:p>
            <a:pPr lvl="1" rtl="0"/>
            <a:r>
              <a:rPr lang="es-ES" dirty="0"/>
              <a:t>Escuche activamente</a:t>
            </a:r>
          </a:p>
          <a:p>
            <a:pPr lvl="1" rtl="0"/>
            <a:r>
              <a:rPr lang="es-ES" dirty="0"/>
              <a:t>Pause y reflexione</a:t>
            </a:r>
          </a:p>
          <a:p>
            <a:pPr lvl="1" rtl="0"/>
            <a:r>
              <a:rPr lang="es-ES" dirty="0"/>
              <a:t>Mantenga el contacto visual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409854" cy="235402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60" dirty="0"/>
              <a:t>Impacto en el habla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188239" cy="299402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Su capacidad de comunicarse de forma eficaz dejará un impacto duradero en el público</a:t>
            </a:r>
          </a:p>
          <a:p>
            <a:pPr rtl="0"/>
            <a:r>
              <a:rPr lang="es-ES" dirty="0"/>
              <a:t>La comunicación eficaz implica no solo entregar un mensaje, sino también resonar con las experiencias, los valores y las emociones de los que escuchan </a:t>
            </a:r>
          </a:p>
          <a:p>
            <a:pPr rtl="0"/>
            <a:endParaRPr lang="es-ES" dirty="0"/>
          </a:p>
        </p:txBody>
      </p:sp>
      <p:pic>
        <p:nvPicPr>
          <p:cNvPr id="5" name="Marcador de posición de imagen 52" descr="Bombillas colgante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dinámica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989060" cy="39990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Aprenda a infundir energía en su presentación para dejar una impresión duradera.</a:t>
            </a:r>
          </a:p>
          <a:p>
            <a:pPr rtl="0"/>
            <a:r>
              <a:rPr lang="es-ES" dirty="0"/>
              <a:t>Uno de los objetivos de una comunicación eficaz es motivar a la audiencia.</a:t>
            </a:r>
          </a:p>
        </p:txBody>
      </p:sp>
      <p:graphicFrame>
        <p:nvGraphicFramePr>
          <p:cNvPr id="8" name="Marcador de posición de la tabla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92838065"/>
              </p:ext>
            </p:extLst>
          </p:nvPr>
        </p:nvGraphicFramePr>
        <p:xfrm>
          <a:off x="3670300" y="584200"/>
          <a:ext cx="7930340" cy="449641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8258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Métrico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Real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Asistencia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# de asistentes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Duración de la interacción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Minutos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Interacción de preguntas y respuestas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# de preguntas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Comentarios 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273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Tasa de retención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60" dirty="0"/>
              <a:t>Sugerencias finales y puntos de 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500477" cy="3597470"/>
          </a:xfrm>
        </p:spPr>
        <p:txBody>
          <a:bodyPr rtlCol="0">
            <a:normAutofit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Ensayo coherente</a:t>
            </a:r>
          </a:p>
          <a:p>
            <a:pPr lvl="1" rtl="0"/>
            <a:r>
              <a:rPr lang="es-ES" dirty="0"/>
              <a:t>Refuerce su familiaridad</a:t>
            </a:r>
          </a:p>
          <a:p>
            <a:pPr rtl="0"/>
            <a:r>
              <a:rPr lang="es-ES" dirty="0"/>
              <a:t>Refinar el estilo de presentación</a:t>
            </a:r>
          </a:p>
          <a:p>
            <a:pPr lvl="1" rtl="0"/>
            <a:r>
              <a:rPr lang="es-ES" dirty="0"/>
              <a:t>Ritmo, tono y énfasis</a:t>
            </a:r>
          </a:p>
          <a:p>
            <a:pPr rtl="0"/>
            <a:r>
              <a:rPr lang="es-ES" dirty="0"/>
              <a:t>Intervalos y transiciones</a:t>
            </a:r>
          </a:p>
          <a:p>
            <a:pPr lvl="1" rtl="0"/>
            <a:r>
              <a:rPr lang="es-ES" dirty="0"/>
              <a:t>Objetivo de una presentación sin problemas y profesional</a:t>
            </a:r>
          </a:p>
          <a:p>
            <a:pPr rtl="0"/>
            <a:r>
              <a:rPr lang="es-ES" dirty="0"/>
              <a:t>Público de prácticas</a:t>
            </a:r>
          </a:p>
          <a:p>
            <a:pPr lvl="1" rtl="0"/>
            <a:r>
              <a:rPr lang="es-ES" dirty="0"/>
              <a:t>Apunte a compañeros para escuchar y proporcionar comentarios</a:t>
            </a:r>
          </a:p>
          <a:p>
            <a:pPr lvl="1" rtl="0"/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Buscar comentarios</a:t>
            </a:r>
          </a:p>
          <a:p>
            <a:pPr rtl="0"/>
            <a:r>
              <a:rPr lang="es-ES"/>
              <a:t>Reflejar el rendimiento</a:t>
            </a:r>
          </a:p>
          <a:p>
            <a:pPr rtl="0"/>
            <a:r>
              <a:rPr lang="es-ES"/>
              <a:t>Explorar nuevas técnicas</a:t>
            </a:r>
          </a:p>
          <a:p>
            <a:pPr rtl="0"/>
            <a:r>
              <a:rPr lang="es-ES"/>
              <a:t>Establecer objetivos personales</a:t>
            </a:r>
          </a:p>
          <a:p>
            <a:pPr rtl="0"/>
            <a:r>
              <a:rPr lang="es-ES"/>
              <a:t>Iterar y adaptarse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Métricas de interacción de habla</a:t>
            </a:r>
          </a:p>
        </p:txBody>
      </p:sp>
      <p:graphicFrame>
        <p:nvGraphicFramePr>
          <p:cNvPr id="4" name="Marcador de posición de tabla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25984229"/>
              </p:ext>
            </p:extLst>
          </p:nvPr>
        </p:nvGraphicFramePr>
        <p:xfrm>
          <a:off x="593725" y="2628900"/>
          <a:ext cx="10991080" cy="37043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Factor de 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Logrado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Interacción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Retención de conocimientos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Encuestas posteriores a la 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Clasificación media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Tasa de recomendación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Oportunidades de colaboración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# de oportunidades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5DA4-EE2D-E35F-FEBF-06551AB0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4304884-71D0-9273-426E-9D1A6735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8875DD-BE38-6869-7F0B-710A4767D9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Aplicación de técnicas de preprocesado</a:t>
            </a:r>
          </a:p>
          <a:p>
            <a:pPr rtl="0"/>
            <a:r>
              <a:rPr lang="es-ES" dirty="0"/>
              <a:t>Aplicación de técnicas de aprendizaje automático</a:t>
            </a:r>
          </a:p>
          <a:p>
            <a:pPr rtl="0"/>
            <a:r>
              <a:rPr lang="es-ES" dirty="0"/>
              <a:t>Aplicación de técnicas de extracción de características</a:t>
            </a:r>
          </a:p>
          <a:p>
            <a:pPr rtl="0"/>
            <a:r>
              <a:rPr lang="es-ES" dirty="0"/>
              <a:t>Estudio experimental de los resultados medidos</a:t>
            </a:r>
          </a:p>
          <a:p>
            <a:pPr rtl="0"/>
            <a:r>
              <a:rPr lang="es-ES" dirty="0"/>
              <a:t>Estudio comparativo del rendimiento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4793C78-4059-0244-4B56-AA1F33837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B23F4E3-1104-E79B-6364-A37433F47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F48489E-B885-55CC-5E69-FC1374BFA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CF1C70E-A7CF-C952-829D-6F1523E4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Brita</a:t>
            </a:r>
            <a:r>
              <a:rPr lang="es-ES" dirty="0"/>
              <a:t> </a:t>
            </a:r>
            <a:r>
              <a:rPr lang="es-ES" dirty="0" err="1"/>
              <a:t>Tamm</a:t>
            </a:r>
            <a:endParaRPr lang="es-ES" dirty="0"/>
          </a:p>
          <a:p>
            <a:pPr rtl="0"/>
            <a:r>
              <a:rPr lang="es-ES" dirty="0"/>
              <a:t>502-555-0152</a:t>
            </a:r>
          </a:p>
          <a:p>
            <a:pPr rtl="0"/>
            <a:r>
              <a:rPr lang="es-ES" dirty="0"/>
              <a:t>brita@firstupconsultants.com</a:t>
            </a:r>
          </a:p>
          <a:p>
            <a:pPr rtl="0"/>
            <a:r>
              <a:rPr lang="es-E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425EC-C4BC-D7C3-CF64-3E9BD7A2C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323EBBD-5209-5934-FEEC-FAA9CE42EF90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C4C30-A63B-5ED5-1232-3970F1A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BED4A-A463-1C16-73BB-BF1EEBDB809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imágenes RGB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3F826F-D1FB-EF63-65B0-75F89B920BB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imágenes en escala de grises</a:t>
            </a: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86796DA5-030F-A1AE-DFA0-16026E2BA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443926"/>
            <a:ext cx="3254435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1B3311BC-8F9E-B036-3A80-1FB8491F6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12" y="1443926"/>
            <a:ext cx="3256513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571434-53D5-DF8B-DE83-CF16F326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98" y="4158000"/>
            <a:ext cx="2822339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8D8490-4F94-D72E-C724-E30F13B9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90" y="4158000"/>
            <a:ext cx="2750603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69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6333-0F62-3461-F98A-3A69DB2E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88E69BC-76E0-7CD2-D17A-6727322F3321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EB0FE-6A00-4C91-1FF8-749C65E1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328AB-75F8-737B-963A-3E4D0F9D03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Modelo con imágenes RGB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6B150B-1022-EA11-D10E-4F7320B12D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1380" y="5199916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Modelo con imágenes en escala de grises</a:t>
            </a:r>
          </a:p>
        </p:txBody>
      </p:sp>
      <p:pic>
        <p:nvPicPr>
          <p:cNvPr id="9" name="Imagen 8" descr="Imagen de la pantalla de un celular con la imagen de una flor&#10;&#10;El contenido generado por IA puede ser incorrecto.">
            <a:extLst>
              <a:ext uri="{FF2B5EF4-FFF2-40B4-BE49-F238E27FC236}">
                <a16:creationId xmlns:a16="http://schemas.microsoft.com/office/drawing/2014/main" id="{B8C9FE17-F9AD-8993-70B2-2261E4AD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84" y="1121251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1" name="Imagen 10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A45BE4C9-6BF4-164C-629B-A2DE54F2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4074284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1877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F20D4-2616-5A1F-440B-B51C04CD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1F70A53-F1EC-1A4C-63AB-61E97D060F03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C31628-1049-C8D1-25C0-F703864D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F7866-5755-1720-04B2-310627CBD84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A7A7FA-4C31-50E8-54BF-166DCCF6C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3B0ABE-D787-65DA-3C11-7B0DDEFA7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1443926"/>
            <a:ext cx="3256416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A57610-EF42-A66C-EA96-E88E3E65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4158000"/>
            <a:ext cx="3223105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002FF364-4ADF-58C1-CA74-DD90E3C343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59" y="1443926"/>
            <a:ext cx="3256413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642915-E1F3-5785-357F-DD8F680E1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12" y="4165526"/>
            <a:ext cx="3223105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8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0226-0160-F975-4309-8FFC747F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81CA160-00FE-9FA8-3CAD-35A40FA7B898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3A798-7754-CE29-F024-82FA5B1F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57E30-9117-2A1E-5432-EF916AA147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302A2B-7A74-6FEC-E417-39BEE00D92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CNN2</a:t>
            </a:r>
          </a:p>
        </p:txBody>
      </p:sp>
      <p:pic>
        <p:nvPicPr>
          <p:cNvPr id="5" name="Imagen 4" descr="Imagen de la pantalla de un celular con la imagen de una flor&#10;&#10;El contenido generado por IA puede ser incorrecto.">
            <a:extLst>
              <a:ext uri="{FF2B5EF4-FFF2-40B4-BE49-F238E27FC236}">
                <a16:creationId xmlns:a16="http://schemas.microsoft.com/office/drawing/2014/main" id="{18B38546-E0F2-68CA-4290-26DA57F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1121250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C566E92-AE8A-5CD6-E0CE-931C179AD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1" y="4074282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5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3DDF-0D50-8873-DC6E-A2643762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99694CE-41DE-C7FA-FDFD-21E22911109B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C7A70E-7854-2E2A-3AA7-C809595D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KNN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F3F01A-2DDE-C7F5-5FF6-E6A3DD0579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58618" y="3242636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PCA = 30 y N = 7</a:t>
            </a: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300FDAAA-C8CC-2F3A-35FD-5922AF627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16754"/>
              </p:ext>
            </p:extLst>
          </p:nvPr>
        </p:nvGraphicFramePr>
        <p:xfrm>
          <a:off x="1965235" y="1171575"/>
          <a:ext cx="8261529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320" imgH="1258778" progId="Word.Document.12">
                  <p:embed/>
                </p:oleObj>
              </mc:Choice>
              <mc:Fallback>
                <p:oleObj name="Document" r:id="rId3" imgW="5405320" imgH="12587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235" y="1171575"/>
                        <a:ext cx="8261529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60923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{A84F65C3-D4DA-4770-9044-91FC5E6F3D31}tf78853419_win32</Template>
  <TotalTime>257</TotalTime>
  <Words>688</Words>
  <Application>Microsoft Office PowerPoint</Application>
  <PresentationFormat>Panorámica</PresentationFormat>
  <Paragraphs>190</Paragraphs>
  <Slides>30</Slides>
  <Notes>30</Notes>
  <HiddenSlides>11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Personalizar</vt:lpstr>
      <vt:lpstr>Documento de Microsoft Word</vt:lpstr>
      <vt:lpstr>CLASIFICACIÓN SUPERVISADA</vt:lpstr>
      <vt:lpstr>INDICE</vt:lpstr>
      <vt:lpstr>Introducción</vt:lpstr>
      <vt:lpstr>Técnicas de aprendizaje automático</vt:lpstr>
      <vt:lpstr>Regresión logística</vt:lpstr>
      <vt:lpstr>Regresión logística</vt:lpstr>
      <vt:lpstr>CNN</vt:lpstr>
      <vt:lpstr>CNN</vt:lpstr>
      <vt:lpstr>KNN</vt:lpstr>
      <vt:lpstr>KNN</vt:lpstr>
      <vt:lpstr>Árbol de decisión</vt:lpstr>
      <vt:lpstr>Árbol de decisión</vt:lpstr>
      <vt:lpstr>Random Forest</vt:lpstr>
      <vt:lpstr>Random Forest</vt:lpstr>
      <vt:lpstr>Random Forest</vt:lpstr>
      <vt:lpstr>Análisis comparativo</vt:lpstr>
      <vt:lpstr>Análisis Comparativo</vt:lpstr>
      <vt:lpstr>CONCLUSIONES</vt:lpstr>
      <vt:lpstr>Gracias</vt:lpstr>
      <vt:lpstr>El poder de la comunicación</vt:lpstr>
      <vt:lpstr>Superar el nerviosismo</vt:lpstr>
      <vt:lpstr>Atraer al público</vt:lpstr>
      <vt:lpstr>Selección de ayudas visuales</vt:lpstr>
      <vt:lpstr>Técnicas de entrega efectivas</vt:lpstr>
      <vt:lpstr>Navegar por las sesiones de Preguntas y respuestas</vt:lpstr>
      <vt:lpstr>Impacto en el habla</vt:lpstr>
      <vt:lpstr>Presentación dinámica</vt:lpstr>
      <vt:lpstr>Sugerencias finales y puntos de vista</vt:lpstr>
      <vt:lpstr>Métricas de interacción de habla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Edgar Fuentes Lamigueiro</dc:creator>
  <cp:lastModifiedBy>Edgar Fuentes Lamigueiro</cp:lastModifiedBy>
  <cp:revision>4</cp:revision>
  <dcterms:created xsi:type="dcterms:W3CDTF">2025-03-24T18:29:50Z</dcterms:created>
  <dcterms:modified xsi:type="dcterms:W3CDTF">2025-03-24T22:47:01Z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